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fntdata" ContentType="application/x-fontdata"/>
  <Default Extension="png" ContentType="image/png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metadata" ContentType="application/binary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</p:sldIdLst>
  <p:sldSz cx="9144000" cy="6858000" type="screen4x3"/>
  <p:notesSz cx="6858000" cy="9144000"/>
  <p:embeddedFontLst>
    <p:embeddedFont>
      <p:font typeface="Nunito"/>
      <p:regular r:id="rId26"/>
      <p:bold r:id="rId27"/>
      <p:italic r:id="rId28"/>
      <p:boldItalic r:id="rId29"/>
    </p:embeddedFont>
    <p:embeddedFont>
      <p:font typeface="Tahoma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9" roundtripDataSignature="AMtx7mjsE5A8zx474gcm+uZDG8nBrSVV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font" Target="fonts/font1.fntdata"/><Relationship Id="rId27" Type="http://schemas.openxmlformats.org/officeDocument/2006/relationships/font" Target="fonts/font2.fntdata"/><Relationship Id="rId28" Type="http://schemas.openxmlformats.org/officeDocument/2006/relationships/font" Target="fonts/font3.fntdata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font" Target="fonts/font5.fntdata"/><Relationship Id="rId31" Type="http://schemas.openxmlformats.org/officeDocument/2006/relationships/font" Target="fonts/font6.fntdata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9" Type="http://customschemas.google.com/relationships/presentationmetadata" Target="metadata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0edba778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0edba778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3" name="Google Shape;2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5" name="Google Shape;2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f555155da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1" name="Google Shape;291;g5f555155da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e2c6b14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5e2c6b14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3" name="Google Shape;3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5" name="Google Shape;3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8" name="Google Shape;3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4" name="Google Shape;3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f555155d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5f555155d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0edba77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0edba77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ontent with Caption" type="objTx">
  <p:cSld name="OBJECT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Char char="●"/>
              <a:defRPr sz="3200"/>
            </a:lvl1pPr>
            <a:lvl2pPr marL="914400" lvl="1" indent="-37084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2pPr>
            <a:lvl3pPr marL="1371600" lvl="2" indent="-35051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3pPr>
            <a:lvl4pPr marL="1828800" lvl="3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4pPr>
            <a:lvl5pPr marL="228600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5pPr>
            <a:lvl6pPr marL="2743200" lvl="5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6pPr>
            <a:lvl7pPr marL="3200400" lvl="6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7pPr>
            <a:lvl8pPr marL="3657600" lvl="7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8pPr>
            <a:lvl9pPr marL="4114800" lvl="8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omparison" type="twoTxTwoObj">
  <p:cSld name="TWO_OBJECTS_WITH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3pPr>
            <a:lvl4pPr marL="1828800" lvl="3" indent="-3098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5pPr>
            <a:lvl6pPr marL="2743200" lvl="5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6pPr>
            <a:lvl7pPr marL="3200400" lvl="6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7pPr>
            <a:lvl8pPr marL="3657600" lvl="7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8pPr>
            <a:lvl9pPr marL="4114800" lvl="8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45" name="Google Shape;145;p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3pPr>
            <a:lvl4pPr marL="1828800" lvl="3" indent="-3098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5pPr>
            <a:lvl6pPr marL="2743200" lvl="5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6pPr>
            <a:lvl7pPr marL="3200400" lvl="6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7pPr>
            <a:lvl8pPr marL="3657600" lvl="7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8pPr>
            <a:lvl9pPr marL="4114800" lvl="8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 Content" type="twoObj">
  <p:cSld name="TWO_OBJEC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5051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2pPr>
            <a:lvl3pPr marL="1371600" lvl="2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9pPr>
          </a:lstStyle>
          <a:p>
            <a:endParaRPr/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5051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2pPr>
            <a:lvl3pPr marL="1371600" lvl="2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Header" type="secHead">
  <p:cSld name="SECTION_HEAD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61" name="Google Shape;161;p3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, Content, and 2 Content" type="objAndTwoObj">
  <p:cSld name="OBJECT_AND_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3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, Text, and Content" type="txAndObj">
  <p:cSld name="TEXT_AND_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4 Content" type="fourObj">
  <p:cSld name="FOUR_OBJEC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3"/>
          </p:nvPr>
        </p:nvSpPr>
        <p:spPr>
          <a:xfrm>
            <a:off x="457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body" idx="4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, Text, and 2 Content" type="txAndTwoObj">
  <p:cSld name="TEXT_AND_TWO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9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body" idx="3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Vertical Title and Text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Vertical Text" type="vertTx">
  <p:cSld name="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Picture with Caption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2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" name="Google Shape;7;p22"/>
            <p:cNvSpPr txBox="1"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0F0F0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8;p22"/>
            <p:cNvSpPr txBox="1"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" name="Google Shape;9;p22"/>
            <p:cNvSpPr txBox="1"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22"/>
            <p:cNvSpPr txBox="1"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11;p22"/>
            <p:cNvSpPr txBox="1"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12;p22"/>
            <p:cNvSpPr txBox="1"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" name="Google Shape;13;p22"/>
            <p:cNvSpPr txBox="1"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11B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14;p22"/>
            <p:cNvSpPr txBox="1"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rgbClr val="4C19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" name="Google Shape;15;p22"/>
            <p:cNvSpPr txBox="1"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16;p22"/>
            <p:cNvSpPr txBox="1"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17;p22"/>
            <p:cNvSpPr txBox="1"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" name="Google Shape;18;p22"/>
            <p:cNvSpPr txBox="1"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22"/>
            <p:cNvSpPr txBox="1"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D1F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0" name="Google Shape;20;p22"/>
            <p:cNvSpPr txBox="1"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21;p22"/>
            <p:cNvSpPr txBox="1"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" name="Google Shape;22;p22"/>
            <p:cNvSpPr txBox="1"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23;p22"/>
            <p:cNvSpPr txBox="1"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D1F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" name="Google Shape;24;p22"/>
            <p:cNvSpPr txBox="1"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" name="Google Shape;25;p22"/>
            <p:cNvSpPr txBox="1"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" name="Google Shape;26;p22"/>
            <p:cNvSpPr/>
            <p:nvPr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rect l="l" t="t" r="r" b="b"/>
              <a:pathLst>
                <a:path w="5760" h="445" extrusionOk="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" name="Google Shape;27;p22"/>
            <p:cNvSpPr/>
            <p:nvPr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rect l="l" t="t" r="r" b="b"/>
              <a:pathLst>
                <a:path w="5770" h="174" extrusionOk="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080808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08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dk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24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1" name="Google Shape;41;p24"/>
            <p:cNvSpPr txBox="1"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0F0F0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" name="Google Shape;42;p24"/>
            <p:cNvSpPr txBox="1"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" name="Google Shape;43;p24"/>
            <p:cNvSpPr txBox="1"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24"/>
            <p:cNvSpPr txBox="1"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24"/>
            <p:cNvSpPr txBox="1"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6;p24"/>
            <p:cNvSpPr txBox="1"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" name="Google Shape;47;p24"/>
            <p:cNvSpPr txBox="1"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11B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8;p24"/>
            <p:cNvSpPr txBox="1"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rgbClr val="4C19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" name="Google Shape;49;p24"/>
            <p:cNvSpPr txBox="1"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" name="Google Shape;50;p24"/>
            <p:cNvSpPr txBox="1"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1" name="Google Shape;51;p24"/>
            <p:cNvSpPr txBox="1"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52;p24"/>
            <p:cNvSpPr txBox="1"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" name="Google Shape;53;p24"/>
            <p:cNvSpPr txBox="1"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D1F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" name="Google Shape;54;p24"/>
            <p:cNvSpPr txBox="1"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" name="Google Shape;55;p24"/>
            <p:cNvSpPr txBox="1"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56;p24"/>
            <p:cNvSpPr txBox="1"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57;p24"/>
            <p:cNvSpPr txBox="1"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D1F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" name="Google Shape;58;p24"/>
            <p:cNvSpPr txBox="1"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59;p24"/>
            <p:cNvSpPr txBox="1"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" name="Google Shape;60;p24"/>
            <p:cNvSpPr/>
            <p:nvPr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rect l="l" t="t" r="r" b="b"/>
              <a:pathLst>
                <a:path w="5760" h="445" extrusionOk="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61;p24"/>
            <p:cNvSpPr/>
            <p:nvPr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rect l="l" t="t" r="r" b="b"/>
              <a:pathLst>
                <a:path w="5770" h="174" extrusionOk="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080808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08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unitsofstudy.com/shared/resources/UOS_MSReading_Flyer-Fall-update-2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jpalmquist@walnutcreeksd.or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walnutcreeksd.org/wci/site/default.as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classroom.google.com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cde.ca.gov/be/st/ss/documents/histsocscistnd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Tahoma"/>
              <a:buNone/>
            </a:pPr>
            <a:r>
              <a:rPr lang="en-US" sz="48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Welcome to </a:t>
            </a:r>
            <a:br>
              <a:rPr lang="en-US" sz="48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8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Back to School Night!</a:t>
            </a:r>
            <a:endParaRPr/>
          </a:p>
        </p:txBody>
      </p:sp>
      <p:sp>
        <p:nvSpPr>
          <p:cNvPr id="167" name="Google Shape;167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Presenting…</a:t>
            </a:r>
            <a:endParaRPr dirty="0" smtClean="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rPr lang="en-US" dirty="0" smtClean="0"/>
              <a:t>Amy Buscaglia</a:t>
            </a:r>
            <a:r>
              <a:rPr lang="en-US" sz="3200" b="0" i="0" u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en-US" sz="3200" b="0" i="0" u="none" baseline="300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Grade Core Teacher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sz="3200" b="0" i="0" u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0edba7782_0_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Google Shape;248;g60edba7782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1500"/>
            <a:ext cx="8851997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60edba7782_0_11"/>
          <p:cNvSpPr/>
          <p:nvPr/>
        </p:nvSpPr>
        <p:spPr>
          <a:xfrm>
            <a:off x="4483650" y="1083450"/>
            <a:ext cx="553200" cy="1106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77724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 sz="4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Units of Study:</a:t>
            </a:r>
            <a:endParaRPr/>
          </a:p>
        </p:txBody>
      </p:sp>
      <p:pic>
        <p:nvPicPr>
          <p:cNvPr id="255" name="Google Shape;255;p11" descr="MPj04333110000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990600"/>
            <a:ext cx="1447800" cy="217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1" descr="MPj04009910000[1]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1143000"/>
            <a:ext cx="1751012" cy="218916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>
            <a:spLocks noGrp="1"/>
          </p:cNvSpPr>
          <p:nvPr>
            <p:ph type="body" idx="3"/>
          </p:nvPr>
        </p:nvSpPr>
        <p:spPr>
          <a:xfrm>
            <a:off x="685800" y="5029200"/>
            <a:ext cx="8001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Rome, The Islamic Empire, Byzantine Empire, West Africa, China, Feudal Japan, Europe – Middle Ages, The Americas, The Renaissance &amp; Reformation, &amp; The Modern Age</a:t>
            </a:r>
            <a:endParaRPr/>
          </a:p>
        </p:txBody>
      </p:sp>
      <p:pic>
        <p:nvPicPr>
          <p:cNvPr id="258" name="Google Shape;258;p11" descr="MPj04037460000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1000" y="1143000"/>
            <a:ext cx="14859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 descr="MPj04012790000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8600" y="2209800"/>
            <a:ext cx="12192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1" descr="MCj02429570000[1]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05400" y="2514600"/>
            <a:ext cx="1627187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1" descr="MCj04336260000[1]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05600" y="762000"/>
            <a:ext cx="1517650" cy="18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1" descr="MCj03248160000[1]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00800" y="3429000"/>
            <a:ext cx="2133600" cy="163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1" descr="MCj04356680000[1]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2400" y="327660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1" descr="MCBD20239_0000[1]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3657600"/>
            <a:ext cx="2133600" cy="14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Tahoma"/>
              <a:buNone/>
            </a:pPr>
            <a:r>
              <a:rPr lang="en-US" sz="38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Focus Questions:</a:t>
            </a:r>
            <a:endParaRPr/>
          </a:p>
        </p:txBody>
      </p:sp>
      <p:sp>
        <p:nvSpPr>
          <p:cNvPr id="270" name="Google Shape;270;p12"/>
          <p:cNvSpPr txBox="1">
            <a:spLocks noGrp="1"/>
          </p:cNvSpPr>
          <p:nvPr>
            <p:ph type="body" idx="1"/>
          </p:nvPr>
        </p:nvSpPr>
        <p:spPr>
          <a:xfrm>
            <a:off x="457200" y="1250525"/>
            <a:ext cx="8229600" cy="4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400" dirty="0"/>
              <a:t>Overarching Question: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400"/>
              <a:buChar char="●"/>
            </a:pPr>
            <a:r>
              <a:rPr lang="en-US" sz="2400" dirty="0">
                <a:solidFill>
                  <a:srgbClr val="FFE599"/>
                </a:solidFill>
              </a:rPr>
              <a:t> How did distant regions of the world become more interconnected through Medieval and Modern times?</a:t>
            </a:r>
            <a:endParaRPr sz="2400" dirty="0">
              <a:solidFill>
                <a:srgbClr val="FFE5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800" dirty="0"/>
              <a:t>Unit Questions: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 dirty="0"/>
              <a:t>How did Europe react to the fall of Rome?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 dirty="0"/>
              <a:t>How can religion have a powerful effect on people’s way of life - including culture and government?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/>
              <a:t>How is a </a:t>
            </a:r>
            <a:r>
              <a:rPr lang="en-US" sz="1800" smtClean="0"/>
              <a:t>civilization’s </a:t>
            </a:r>
            <a:r>
              <a:rPr lang="en-US" sz="1800"/>
              <a:t>way of life a product of both people and place?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 dirty="0"/>
              <a:t>What factors led to the (economic/political) success of Imperial and Medieval China?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 dirty="0"/>
              <a:t>How did Japan’s island location enable it to develop its own unique culture?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 dirty="0"/>
              <a:t>What factors led to cultural shifts in Europe? (i.e. Renaissance and Reformation)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 dirty="0"/>
              <a:t>What changes in thought led to the Modern Age?</a:t>
            </a:r>
            <a:endParaRPr sz="18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</a:pPr>
            <a:endParaRPr sz="40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 sz="4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Japan Day &amp; Byzantine Bazaar</a:t>
            </a:r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962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800"/>
              <a:buFont typeface="Noto Sans Symbols"/>
              <a:buChar char="●"/>
            </a:pPr>
            <a:r>
              <a:rPr lang="en-US" sz="4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We’ll need volunteers!</a:t>
            </a:r>
            <a:endParaRPr sz="4800"/>
          </a:p>
          <a:p>
            <a:pPr marL="914400" lvl="1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Char char="●"/>
            </a:pPr>
            <a:r>
              <a:rPr lang="en-US" sz="36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Japan Day:  </a:t>
            </a:r>
            <a:r>
              <a:rPr lang="en-US" sz="3600"/>
              <a:t>Tuesday, March 10th (Training night, Tuesday, March 3rd, 7-8:00 PM)</a:t>
            </a:r>
            <a:endParaRPr sz="3600"/>
          </a:p>
          <a:p>
            <a:pPr marL="914400" lvl="1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Char char="●"/>
            </a:pPr>
            <a:r>
              <a:rPr lang="en-US" sz="36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Byzantine Bazaar:  </a:t>
            </a:r>
            <a:r>
              <a:rPr lang="en-US" sz="3600"/>
              <a:t>Wednesday</a:t>
            </a:r>
            <a:r>
              <a:rPr lang="en-US" sz="36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600"/>
              <a:t>May 27th</a:t>
            </a:r>
            <a:endParaRPr sz="3600"/>
          </a:p>
          <a:p>
            <a:pPr marL="342900" lvl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4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endParaRPr sz="32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 sz="4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English</a:t>
            </a:r>
            <a:endParaRPr/>
          </a:p>
        </p:txBody>
      </p:sp>
      <p:sp>
        <p:nvSpPr>
          <p:cNvPr id="282" name="Google Shape;282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800"/>
              <a:buFont typeface="Noto Sans Symbols"/>
              <a:buChar char="●"/>
            </a:pPr>
            <a:r>
              <a:rPr lang="en-US" sz="3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Core 7 teaches English (reading &amp; writing) in a workshop methodology (goes hand-in-hand with Common Core).</a:t>
            </a:r>
            <a:endParaRPr sz="3800"/>
          </a:p>
          <a:p>
            <a:pPr marL="742950" lvl="1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folHlink"/>
              </a:buClr>
              <a:buSzPts val="3800"/>
              <a:buFont typeface="Noto Sans Symbols"/>
              <a:buChar char="●"/>
            </a:pPr>
            <a:r>
              <a:rPr lang="en-US" sz="3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It’s all about strategies, modeling, and conferring! </a:t>
            </a:r>
            <a:endParaRPr sz="3800"/>
          </a:p>
          <a:p>
            <a:pPr marL="742950" lvl="1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folHlink"/>
              </a:buClr>
              <a:buSzPts val="3800"/>
              <a:buFont typeface="Noto Sans Symbols"/>
              <a:buChar char="●"/>
            </a:pPr>
            <a:r>
              <a:rPr lang="en-US" sz="3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Every child can be a writer! </a:t>
            </a:r>
            <a:endParaRPr sz="3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 sz="4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Reading Workshop</a:t>
            </a:r>
            <a:endParaRPr/>
          </a:p>
        </p:txBody>
      </p:sp>
      <p:sp>
        <p:nvSpPr>
          <p:cNvPr id="288" name="Google Shape;28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Reading is taught through a series of mini-lessons, student practice, conferring, read aloud, and discussions.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endParaRPr sz="32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Sustained independent reading will be a focus this year.  Students need to, read, read, read!</a:t>
            </a:r>
            <a:endParaRPr/>
          </a:p>
          <a:p>
            <a:pPr marL="342900" lvl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endParaRPr sz="32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f555155da_1_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/>
              <a:t>Reading</a:t>
            </a:r>
            <a:r>
              <a:rPr lang="en-US" sz="4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Workshop</a:t>
            </a:r>
            <a:endParaRPr/>
          </a:p>
        </p:txBody>
      </p:sp>
      <p:sp>
        <p:nvSpPr>
          <p:cNvPr id="294" name="Google Shape;294;g5f555155da_1_5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Units Covered:</a:t>
            </a:r>
            <a:endParaRPr/>
          </a:p>
          <a:p>
            <a:pPr marL="742950" lvl="1" indent="-31623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●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Informative (RW</a:t>
            </a:r>
            <a:r>
              <a:rPr lang="en-US" sz="2400"/>
              <a:t> &amp; WW both included)</a:t>
            </a: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– Quarter 1</a:t>
            </a:r>
            <a:endParaRPr/>
          </a:p>
          <a:p>
            <a:pPr marL="742950" lvl="1" indent="-31623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●"/>
            </a:pPr>
            <a:r>
              <a:rPr lang="en-US" sz="2400"/>
              <a:t>Non Fiction</a:t>
            </a: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– Quarter 2</a:t>
            </a:r>
            <a:endParaRPr/>
          </a:p>
          <a:p>
            <a:pPr marL="742950" lvl="1" indent="-31623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●"/>
            </a:pPr>
            <a:r>
              <a:rPr lang="en-US" sz="2400"/>
              <a:t>Investigating Characterization/Realistic Fiction</a:t>
            </a: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/>
              <a:t>- Quarter 3</a:t>
            </a:r>
            <a:endParaRPr sz="2400"/>
          </a:p>
          <a:p>
            <a:pPr marL="742950" lvl="1" indent="-31623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Science Fiction - Quarter 4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None/>
            </a:pPr>
            <a:r>
              <a:rPr lang="en-US" sz="2400"/>
              <a:t>Here is a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-US" sz="2400"/>
              <a:t> to an overview of all middle school RW units.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e2c6b14a3_0_0"/>
          <p:cNvSpPr txBox="1">
            <a:spLocks noGrp="1"/>
          </p:cNvSpPr>
          <p:nvPr>
            <p:ph type="title"/>
          </p:nvPr>
        </p:nvSpPr>
        <p:spPr>
          <a:xfrm>
            <a:off x="457200" y="277807"/>
            <a:ext cx="82296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Stories and Books We Will Read</a:t>
            </a:r>
            <a:endParaRPr sz="3600"/>
          </a:p>
        </p:txBody>
      </p:sp>
      <p:sp>
        <p:nvSpPr>
          <p:cNvPr id="300" name="Google Shape;300;g5e2c6b14a3_0_0"/>
          <p:cNvSpPr txBox="1">
            <a:spLocks noGrp="1"/>
          </p:cNvSpPr>
          <p:nvPr>
            <p:ph type="body" idx="1"/>
          </p:nvPr>
        </p:nvSpPr>
        <p:spPr>
          <a:xfrm>
            <a:off x="457200" y="1067200"/>
            <a:ext cx="82296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rPr lang="en-US" sz="1600"/>
              <a:t>Informative Unit (Writing about Reading):</a:t>
            </a:r>
            <a:endParaRPr sz="1600"/>
          </a:p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●"/>
            </a:pPr>
            <a:r>
              <a:rPr lang="en-US" sz="1600"/>
              <a:t>Mentor Text: “The Stolen Party” Liliana Heker</a:t>
            </a:r>
            <a:endParaRPr sz="16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/>
              <a:t>Students: CHOICE - read a book of their choice (one they love or think they will love</a:t>
            </a:r>
            <a:r>
              <a:rPr lang="en-US" sz="1400"/>
              <a:t>)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rPr lang="en-US" sz="1600"/>
              <a:t>Non-Fiction Unit: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rPr lang="en-US" sz="1600"/>
              <a:t>Mentor Text: “Fast Food Nation” by Eric Schlosser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rPr lang="en-US" sz="1600"/>
              <a:t>Students: Reading Groups choice</a:t>
            </a:r>
            <a:endParaRPr sz="140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“Blast Back!: The Salem Witch Trials”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“Vlad the Impaler: The Real Count Dracula”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“Fatal Fever: Tracking Down Typhoid Mary”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“Dark Game - True Stories”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“Imprisoned”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“Bomb”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The Nazi Hunters: How a Team of Spies and Survivors Captured the World’s Most Notorious Nazi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“The Boys Who Challenged Hitler”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600"/>
              <a:t>Investigating Characterization (students will also be reading a partner selected Realistic Fiction Novel from a collection of authors who have also written short-stories)</a:t>
            </a:r>
            <a:endParaRPr sz="16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"/>
              <a:buChar char="●"/>
            </a:pPr>
            <a:r>
              <a:rPr lang="en-US" sz="1600"/>
              <a:t>“The Outsiders” by S.E. Hinton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600"/>
              <a:t>Science Fiction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098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</a:pPr>
            <a:r>
              <a:rPr lang="en-US" sz="1600"/>
              <a:t>“The Monsters Are Due on Maple Street” by Rod Serling</a:t>
            </a:r>
            <a:endParaRPr/>
          </a:p>
          <a:p>
            <a:pPr marL="457200" lvl="0" indent="-3098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</a:pPr>
            <a:r>
              <a:rPr lang="en-US" sz="1600"/>
              <a:t>“Dark They Were, and Golden-Eyed” by Ray Bradbury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 sz="4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Writing Workshop</a:t>
            </a:r>
            <a:endParaRPr/>
          </a:p>
        </p:txBody>
      </p:sp>
      <p:sp>
        <p:nvSpPr>
          <p:cNvPr id="306" name="Google Shape;306;p17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Writing is taught through a series of mini-lessons, student practice, and conferring.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Units Covered: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●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Informative (</a:t>
            </a:r>
            <a:r>
              <a:rPr lang="en-US" sz="2400"/>
              <a:t>writing about reading)</a:t>
            </a: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– Quarter 1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●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Argument – Quarter 2/3, in conjunction with the Historical Fiction Reading Unit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●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Realistic Fiction/Narrative – Quarter ¾ in conjunction with a Realistic Fiction Reading Unit.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●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Students will also write several on-demand pieces throughout the school year, in English and Social Studies.</a:t>
            </a:r>
            <a:endParaRPr/>
          </a:p>
          <a:p>
            <a:pPr marL="342900" lvl="0" indent="-2209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</a:pPr>
            <a:endParaRPr sz="24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 sz="4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Homework</a:t>
            </a:r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Homework is limited to reading, writing, and some SS work.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 lot of work, if not most, is completed in class.  Any 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classwork</a:t>
            </a:r>
            <a:r>
              <a:rPr lang="en-US" sz="2800" b="0" i="0" u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not completed in class, becomes that student’s homework. 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Please feel free to email </a:t>
            </a:r>
            <a:r>
              <a:rPr lang="en-US" sz="2800" b="0" i="0" u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me 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to find out how your child is doing in regard to turning in their homework – they still need your help! </a:t>
            </a:r>
            <a:r>
              <a:rPr lang="en-US" sz="2800" b="0" i="0" u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 sz="4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My background…	</a:t>
            </a:r>
            <a:endParaRPr/>
          </a:p>
        </p:txBody>
      </p:sp>
      <p:sp>
        <p:nvSpPr>
          <p:cNvPr id="173" name="Google Shape;173;p2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8305800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Prior to teaching, I worked as a writer and editor in the publishing and technology industries for about 15 years.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dirty="0" smtClean="0"/>
              <a:t>But I always wanted to be a teacher.</a:t>
            </a:r>
            <a:endParaRPr dirty="0" smtClean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After taking some time off </a:t>
            </a:r>
            <a:r>
              <a:rPr lang="en-US" dirty="0" smtClean="0"/>
              <a:t>when my daughter was young, I went back to school to earn my teaching credential</a:t>
            </a:r>
            <a:r>
              <a:rPr lang="en-US" sz="3200" b="0" i="0" u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 smtClean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 am thrilled to be teaching </a:t>
            </a: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en-US" sz="3200" b="0" i="0" u="none" baseline="300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grade Core at WCI</a:t>
            </a:r>
            <a:r>
              <a:rPr lang="en-US" sz="3200" b="0" i="0" u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 sz="4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Communication</a:t>
            </a:r>
            <a:endParaRPr/>
          </a:p>
        </p:txBody>
      </p:sp>
      <p:sp>
        <p:nvSpPr>
          <p:cNvPr id="318" name="Google Shape;318;p19"/>
          <p:cNvSpPr txBox="1">
            <a:spLocks noGrp="1"/>
          </p:cNvSpPr>
          <p:nvPr>
            <p:ph type="body" idx="1"/>
          </p:nvPr>
        </p:nvSpPr>
        <p:spPr>
          <a:xfrm>
            <a:off x="457200" y="1440012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u="sng" dirty="0" smtClean="0">
                <a:hlinkClick r:id="rId3"/>
              </a:rPr>
              <a:t>abuscaglia</a:t>
            </a:r>
            <a:r>
              <a:rPr lang="en-US" sz="3200" b="0" i="0" u="sng" dirty="0" smtClean="0">
                <a:solidFill>
                  <a:schemeClr val="lt1"/>
                </a:solidFill>
                <a:hlinkClick r:id="rId3"/>
              </a:rPr>
              <a:t>@</a:t>
            </a:r>
            <a:r>
              <a:rPr lang="en-US" sz="3200" b="0" i="0" u="sng" dirty="0">
                <a:solidFill>
                  <a:schemeClr val="lt1"/>
                </a:solidFill>
                <a:hlinkClick r:id="rId3"/>
              </a:rPr>
              <a:t>walnutcreeksd.org</a:t>
            </a: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– This is generally the best way to contact me.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Telephone # 944-6840, x-</a:t>
            </a:r>
            <a:r>
              <a:rPr lang="en-US" sz="3200" b="0" i="0" u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8205</a:t>
            </a:r>
            <a:endParaRPr dirty="0" smtClean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My prep period is</a:t>
            </a:r>
            <a:r>
              <a:rPr lang="en-US" sz="3200" b="0" i="0" u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smtClean="0"/>
              <a:t>3rd</a:t>
            </a:r>
            <a:r>
              <a:rPr lang="en-US" sz="3200" b="0" i="0" u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period.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 </a:t>
            </a:r>
            <a:r>
              <a:rPr lang="en-US" sz="3200" b="0" i="0" u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will periodically </a:t>
            </a: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send out communic</a:t>
            </a:r>
            <a:r>
              <a:rPr lang="en-US" dirty="0"/>
              <a:t>ation via </a:t>
            </a:r>
            <a:r>
              <a:rPr lang="en-US" sz="3200" b="0" i="0" u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emails.  </a:t>
            </a:r>
            <a:r>
              <a:rPr lang="en-US" dirty="0"/>
              <a:t>But</a:t>
            </a:r>
            <a:r>
              <a:rPr lang="en-US" dirty="0" smtClean="0"/>
              <a:t> please remember </a:t>
            </a:r>
            <a:r>
              <a:rPr lang="en-US" dirty="0"/>
              <a:t>that your child has access to three Google Classrooms that are updated daily/weekly.</a:t>
            </a: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3200" b="0" i="0" u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endParaRPr sz="3200" b="0" i="0" u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 sz="4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Questions?</a:t>
            </a:r>
            <a:endParaRPr/>
          </a:p>
        </p:txBody>
      </p:sp>
      <p:pic>
        <p:nvPicPr>
          <p:cNvPr id="331" name="Google Shape;331;p20" descr="MCj03970740000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600200"/>
            <a:ext cx="4648200" cy="460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 sz="4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Thank you for coming!</a:t>
            </a:r>
            <a:endParaRPr/>
          </a:p>
        </p:txBody>
      </p:sp>
      <p:sp>
        <p:nvSpPr>
          <p:cNvPr id="337" name="Google Shape;33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 look forward to getting</a:t>
            </a:r>
            <a:r>
              <a:rPr lang="en-US" sz="2800"/>
              <a:t> </a:t>
            </a: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to know you and your child!  Please never </a:t>
            </a:r>
            <a:r>
              <a:rPr lang="en-US" sz="2800"/>
              <a:t>hesitate to email me with any questions or concerns.</a:t>
            </a:r>
            <a:endParaRPr sz="2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3840"/>
              <a:buNone/>
            </a:pPr>
            <a:r>
              <a:rPr lang="en-US" sz="4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Have a great evening!</a:t>
            </a:r>
            <a:endParaRPr/>
          </a:p>
        </p:txBody>
      </p:sp>
      <p:pic>
        <p:nvPicPr>
          <p:cNvPr id="338" name="Google Shape;338;p21" descr="MCBD10512_0000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2667000"/>
            <a:ext cx="4038600" cy="319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 sz="4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My WCI Website &amp; </a:t>
            </a:r>
            <a:endParaRPr sz="4200" b="0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 sz="4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Google Classroom</a:t>
            </a:r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body" idx="1"/>
          </p:nvPr>
        </p:nvSpPr>
        <p:spPr>
          <a:xfrm>
            <a:off x="457200" y="1545475"/>
            <a:ext cx="8229600" cy="4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800" dirty="0" smtClean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●"/>
            </a:pPr>
            <a:r>
              <a:rPr lang="en-US" sz="2400" b="0" i="0" u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 </a:t>
            </a:r>
            <a:r>
              <a:rPr lang="en-US" sz="2400" dirty="0" smtClean="0"/>
              <a:t>post my weekly agenda on my WCI teacher web page  before the start of school each week.</a:t>
            </a:r>
            <a:endParaRPr sz="2400" b="0" i="0" u="none" dirty="0" smtClean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400" dirty="0" smtClean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●"/>
            </a:pPr>
            <a:r>
              <a:rPr lang="en-US" sz="2400" dirty="0" smtClean="0"/>
              <a:t>Google </a:t>
            </a:r>
            <a:r>
              <a:rPr lang="en-US" sz="2400" dirty="0"/>
              <a:t>Classroom will be your child’s main area of access for work in English and Social Studies.  The English Google Classroom will also include teaching points for reading &amp; writing.  This is especially important to know if your child is ever absent.  They can also find my agenda for the week in a separate </a:t>
            </a:r>
            <a:r>
              <a:rPr lang="en-US" sz="2400" dirty="0" smtClean="0"/>
              <a:t>classroom.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>
            <a:spLocks noGrp="1"/>
          </p:cNvSpPr>
          <p:nvPr>
            <p:ph type="title"/>
          </p:nvPr>
        </p:nvSpPr>
        <p:spPr>
          <a:xfrm>
            <a:off x="457200" y="277799"/>
            <a:ext cx="82296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/>
              <a:t>To Access m</a:t>
            </a:r>
            <a:r>
              <a:rPr lang="en-US" sz="4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y Agenda on the WCI W</a:t>
            </a:r>
            <a:r>
              <a:rPr lang="en-US"/>
              <a:t>ebsite</a:t>
            </a:r>
            <a:r>
              <a:rPr lang="en-US" sz="4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….</a:t>
            </a:r>
            <a:endParaRPr/>
          </a:p>
        </p:txBody>
      </p:sp>
      <p:sp>
        <p:nvSpPr>
          <p:cNvPr id="185" name="Google Shape;18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To access my website, please go to </a:t>
            </a:r>
            <a:r>
              <a:rPr lang="en-US" sz="3200" b="0" i="0" u="sng" dirty="0">
                <a:solidFill>
                  <a:schemeClr val="lt1"/>
                </a:solidFill>
                <a:hlinkClick r:id="rId3"/>
              </a:rPr>
              <a:t>http://www.walnutcreeksd.org/wci/site/default.asp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</a:pP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Select</a:t>
            </a:r>
            <a:r>
              <a:rPr lang="en-US" sz="2800" b="0" i="0" u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Staff Directory and then my name, “Buscaglia, Amy.”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</a:pP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Look at the left hand column and review all parts of my site.</a:t>
            </a:r>
            <a:endParaRPr sz="2800" b="0" i="0" u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endParaRPr sz="2800" b="0" i="0" u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2006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endParaRPr sz="2800" b="0" i="0" u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f555155da_1_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 Access my Agenda via the Google Classroom</a:t>
            </a:r>
            <a:endParaRPr/>
          </a:p>
        </p:txBody>
      </p:sp>
      <p:sp>
        <p:nvSpPr>
          <p:cNvPr id="198" name="Google Shape;198;g5f555155da_1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Char char="●"/>
            </a:pPr>
            <a:r>
              <a:rPr lang="en-US" dirty="0"/>
              <a:t>Your child can use my general Google Classroom to access my Agenda with homework and due dates (print using “portrait”).  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Char char="●"/>
            </a:pPr>
            <a:r>
              <a:rPr lang="en-US" dirty="0"/>
              <a:t>Go to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www.classroom.google.come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dirty="0"/>
              <a:t>Click “+” then have your child “join a </a:t>
            </a:r>
            <a:r>
              <a:rPr lang="en-US" dirty="0" smtClean="0"/>
              <a:t>class.”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dirty="0"/>
              <a:t>Use code</a:t>
            </a:r>
            <a:r>
              <a:rPr lang="en-US"/>
              <a:t>:</a:t>
            </a:r>
            <a:r>
              <a:rPr lang="en-US" smtClean="0"/>
              <a:t> </a:t>
            </a:r>
            <a:r>
              <a:rPr lang="en-US" smtClean="0">
                <a:solidFill>
                  <a:srgbClr val="FFE599"/>
                </a:solidFill>
              </a:rPr>
              <a:t>z3nu5xk </a:t>
            </a:r>
            <a:r>
              <a:rPr lang="en-US" dirty="0"/>
              <a:t>to join!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 sz="4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Late Work Policy</a:t>
            </a:r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Late work will be accepted in accordance with the WCSD “Homework Policy.” 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Of note, I have built in extended time for ALL students.  Nothing is due the next day.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 general, if late work is turned </a:t>
            </a:r>
            <a:r>
              <a:rPr lang="en-US" sz="3200" b="0" i="0" u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in, your </a:t>
            </a: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child will earn 60% of the total grade.  Late Projects will earn a letter grade deduction.  </a:t>
            </a:r>
            <a:endParaRPr dirty="0"/>
          </a:p>
          <a:p>
            <a:pPr marL="342900" lvl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endParaRPr sz="3200" b="0" i="0" u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 sz="4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Social Studies</a:t>
            </a:r>
            <a:endParaRPr/>
          </a:p>
        </p:txBody>
      </p:sp>
      <p:sp>
        <p:nvSpPr>
          <p:cNvPr id="227" name="Google Shape;22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Through a guided inquiry process, we will study the social, cultural, and technological changes that occurred in Europe, Africa, and Asia…a VERY long time ago!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We will examine the growing economic interaction among civilizations as well as the exchange of ideas, beliefs, technologies, and commodities.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Conceptual Threads:  Agriculture, Religion, Achievements (connections to today), Social Structure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"/>
          <p:cNvSpPr txBox="1">
            <a:spLocks noGrp="1"/>
          </p:cNvSpPr>
          <p:nvPr>
            <p:ph type="body" idx="1"/>
          </p:nvPr>
        </p:nvSpPr>
        <p:spPr>
          <a:xfrm>
            <a:off x="228600" y="457200"/>
            <a:ext cx="8458200" cy="567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27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Char char="●"/>
            </a:pPr>
            <a:r>
              <a:rPr lang="en-US" sz="3600" dirty="0"/>
              <a:t>The WCSD adopted a new SS program created by the Teachers’ Curriculum Institute (TCI).  There is an </a:t>
            </a:r>
            <a:r>
              <a:rPr lang="en-US" sz="3600" dirty="0" smtClean="0"/>
              <a:t>online </a:t>
            </a:r>
            <a:r>
              <a:rPr lang="en-US" sz="3600" dirty="0"/>
              <a:t>text book and assignments/activities can be found </a:t>
            </a:r>
            <a:r>
              <a:rPr lang="en-US" sz="3600" dirty="0" smtClean="0"/>
              <a:t>online </a:t>
            </a:r>
            <a:r>
              <a:rPr lang="en-US" sz="3600" dirty="0"/>
              <a:t>(highly beneficial if your child is absent).  </a:t>
            </a:r>
            <a:endParaRPr sz="36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36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Social Studies Standards Addressed: Click on the following link and read/review pages 27-32 </a:t>
            </a:r>
            <a:r>
              <a:rPr lang="en-US" sz="2400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https://www.cde.ca.gov/be/st/ss/documents/histsocscistnd.pdf</a:t>
            </a:r>
            <a:endParaRPr sz="2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0edba7782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g60edba778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75" y="184500"/>
            <a:ext cx="8798198" cy="609632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60edba7782_0_0"/>
          <p:cNvSpPr/>
          <p:nvPr/>
        </p:nvSpPr>
        <p:spPr>
          <a:xfrm>
            <a:off x="5408150" y="1921625"/>
            <a:ext cx="368100" cy="633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60edba7782_0_0"/>
          <p:cNvSpPr/>
          <p:nvPr/>
        </p:nvSpPr>
        <p:spPr>
          <a:xfrm>
            <a:off x="1772025" y="2047375"/>
            <a:ext cx="471900" cy="633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60edba7782_0_0"/>
          <p:cNvSpPr/>
          <p:nvPr/>
        </p:nvSpPr>
        <p:spPr>
          <a:xfrm>
            <a:off x="2945725" y="2680367"/>
            <a:ext cx="310800" cy="438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60edba7782_0_0"/>
          <p:cNvSpPr/>
          <p:nvPr/>
        </p:nvSpPr>
        <p:spPr>
          <a:xfrm>
            <a:off x="6259650" y="2393400"/>
            <a:ext cx="471900" cy="438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1279</Words>
  <Application>Microsoft Macintosh PowerPoint</Application>
  <PresentationFormat>On-screen Show (4:3)</PresentationFormat>
  <Paragraphs>115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Nunito</vt:lpstr>
      <vt:lpstr>Tahoma</vt:lpstr>
      <vt:lpstr>1_Curtain Call</vt:lpstr>
      <vt:lpstr>Curtain Call</vt:lpstr>
      <vt:lpstr>Welcome to  Back to School Night!</vt:lpstr>
      <vt:lpstr>My background… </vt:lpstr>
      <vt:lpstr>My WCI Website &amp;  Google Classroom</vt:lpstr>
      <vt:lpstr>To Access my Agenda on the WCI Website….</vt:lpstr>
      <vt:lpstr>To Access my Agenda via the Google Classroom</vt:lpstr>
      <vt:lpstr>Late Work Policy</vt:lpstr>
      <vt:lpstr>Social Studies</vt:lpstr>
      <vt:lpstr>Slide 8</vt:lpstr>
      <vt:lpstr>Slide 9</vt:lpstr>
      <vt:lpstr>Slide 10</vt:lpstr>
      <vt:lpstr>Units of Study:</vt:lpstr>
      <vt:lpstr>Focus Questions:</vt:lpstr>
      <vt:lpstr>Japan Day &amp; Byzantine Bazaar</vt:lpstr>
      <vt:lpstr>English</vt:lpstr>
      <vt:lpstr>Reading Workshop</vt:lpstr>
      <vt:lpstr>Reading Workshop</vt:lpstr>
      <vt:lpstr>Stories and Books We Will Read</vt:lpstr>
      <vt:lpstr>Writing Workshop</vt:lpstr>
      <vt:lpstr>Homework</vt:lpstr>
      <vt:lpstr>Communication</vt:lpstr>
      <vt:lpstr>Questions?</vt:lpstr>
      <vt:lpstr>Thank you for coming!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Back to School Night!</dc:title>
  <dc:creator>jpalmquist</dc:creator>
  <cp:lastModifiedBy>Amy Thomas Buscaglia</cp:lastModifiedBy>
  <cp:revision>2</cp:revision>
  <dcterms:created xsi:type="dcterms:W3CDTF">2019-08-26T03:03:51Z</dcterms:created>
  <dcterms:modified xsi:type="dcterms:W3CDTF">2019-08-27T04:28:59Z</dcterms:modified>
</cp:coreProperties>
</file>